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9" r:id="rId4"/>
    <p:sldId id="302" r:id="rId5"/>
    <p:sldId id="301" r:id="rId6"/>
    <p:sldId id="261" r:id="rId7"/>
    <p:sldId id="262" r:id="rId8"/>
    <p:sldId id="263" r:id="rId9"/>
    <p:sldId id="264" r:id="rId10"/>
    <p:sldId id="270" r:id="rId11"/>
    <p:sldId id="271" r:id="rId12"/>
    <p:sldId id="289" r:id="rId13"/>
    <p:sldId id="291" r:id="rId14"/>
    <p:sldId id="292" r:id="rId15"/>
    <p:sldId id="293" r:id="rId16"/>
    <p:sldId id="279" r:id="rId17"/>
    <p:sldId id="312" r:id="rId18"/>
    <p:sldId id="295" r:id="rId19"/>
    <p:sldId id="281" r:id="rId20"/>
    <p:sldId id="298" r:id="rId21"/>
    <p:sldId id="283" r:id="rId22"/>
    <p:sldId id="299" r:id="rId23"/>
    <p:sldId id="300" r:id="rId24"/>
    <p:sldId id="305" r:id="rId25"/>
    <p:sldId id="286" r:id="rId26"/>
    <p:sldId id="307" r:id="rId27"/>
    <p:sldId id="306" r:id="rId28"/>
    <p:sldId id="309" r:id="rId29"/>
    <p:sldId id="310" r:id="rId30"/>
    <p:sldId id="308" r:id="rId31"/>
    <p:sldId id="31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2" y="-6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80" max="3840" units="cm"/>
          <inkml:channel name="Y" type="integer" max="1080" units="cm"/>
        </inkml:traceFormat>
        <inkml:channelProperties>
          <inkml:channelProperty channel="X" name="resolution" value="160.46512" units="1/cm"/>
          <inkml:channelProperty channel="Y" name="resolution" value="55.6701" units="1/cm"/>
        </inkml:channelProperties>
      </inkml:inkSource>
      <inkml:timestamp xml:id="ts0" timeString="2018-07-20T16:48:43.829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8D5F90-4DBE-4A9F-A18A-68563902FD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CBCDCB-897B-4D88-9065-D0B87539B7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8102CA3-1669-1044-A055-31F26BEA040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45E90CD-8341-48F4-BBC5-57A9D021AA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1EE5923-6455-440B-9F3F-31B2EE009E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4A43CB6-BC86-4B79-BEBC-E31698920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033FFC-8950-1740-9EAA-CF67E781B1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AB4B6A3-944F-7849-8B03-CA9D71BC931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65F5F5F-9688-0E41-96D1-61706548CF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2802E63-45E6-A843-9126-C2492E1BBC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D786846F-3B26-B549-B3DC-AEF81C2EE8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93A8A65D-9F8B-DE45-8F01-064C383EC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55A71B09-00FD-A440-8E98-E644EF61E9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55684399-05E4-4B45-8281-3D6C9604ED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436C6278-E474-5144-B32D-1BBF6EF9C2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1AF6ABFB-50F6-2241-8D1C-E2422BBE8D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F79901FC-B012-4E45-A8AC-5D96F90912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B3B35185-6C12-6F44-9B60-F1C137695E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B53E735-021C-FB4E-9B5A-207E49BB9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D6C61A40-B952-5647-8431-4834AE4F6C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7C157BFF-492B-4342-881F-9B7FDBDE7C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4B511E66-2CA8-2A4A-A294-88957A50B3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4E35C2B7-3D42-284F-937F-569932524C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B45C3806-C9EB-3B4F-9AFE-576946EE3D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A06301D0-F5FC-D042-AD11-0BC925C5BD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9E5D089E-1E6C-C24B-A16E-12D3FD3A26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8889E040-2387-4F4C-93DD-022713862A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45C9BA1D-7CF6-F94B-B569-85EEDE9592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B748E65A-5350-3F4C-95CF-6DBCC359A2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5D68F66-9D80-F54A-8742-E343744D97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24C3A00B-9876-EC48-BDED-4D9F1D80BD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94F38C2A-4B2B-E446-A743-A115DACDA6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362889C4-AF31-964D-AA2B-F3E2A66436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CF788EAE-FAD7-B541-8A64-26A786D7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1DF101C4-C6FA-7747-8AE7-87D13D377B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2B7B046A-A10D-9640-BE5A-EE525AD1B5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D4997F6D-9C85-984E-AAFB-43BF7F3B97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F38304A4-3803-A348-B1A8-5F7EF673B3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A7F959BC-4F69-074F-810D-D624A83D42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FF38D1BF-29C1-5A46-A27F-ADDC24DD50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3BCE5357-53C0-294D-9026-11D86A94CD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EB795471-F2B5-CC4D-94EA-ECD852EB19E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2D886848-490D-334E-9B0B-80AB4AC1EF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04ECD0C3-21EA-C74B-B37C-19198F84CC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E9D3DE9F-2540-7845-8E3A-4335A1D81F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7F32FE6-ED70-574F-B4D2-43AA2F7286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BDBBE065-D4F7-6246-9C8F-978F6B01D5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C81D2B77-C4EB-2F46-A2A7-2344968AD1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12176F35-B499-F841-AE3D-0DEABB472F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1130E858-BF31-1040-954E-29B529C7EF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18F21418-8ACE-9C43-AA35-B54594C570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2A1F180A-25D6-A44C-800E-C487ACE3FE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A4E3DC87-263E-DB47-93E2-9557C02E66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85119F59-92D0-724B-BF4F-42EDC1F6BD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928B44CC-85FB-4149-9767-CD67E0122A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962BC4A5-2BF1-414C-83CE-4A913054C8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76E7FA58-B292-084F-997E-13BAFE1580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24633FFD-6912-4747-A092-3B5DC47A5D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BCCDB462-0BBB-7442-959C-BD2DED6AAE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6F7643EB-DD60-2F40-8B83-D618E81C73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B4B7044B-3FD4-0349-8C4E-7D05FA9A7E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52F9795B-CA60-494E-95F5-25532A5314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813AD3DA-1749-A748-B450-4EE82FED7E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027EEB2D-B366-A74A-8FBF-370C071921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7CB65F48-DE8C-4741-8B0C-11616C7801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93D5E2E8-1846-D142-A1EF-F14CDED71E9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63B59C75-30D1-7C4D-A751-77810B2DD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93C95474-AC83-3143-B05E-2017BE51C8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8E61BF14-B7CD-EC44-9774-BBE194A48D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B86D5F1B-755D-7D4F-A57B-8D860D17677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DEA04920-3C1D-1340-AF1D-C776314D0E7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7234" name="Rectangle 66">
            <a:extLst>
              <a:ext uri="{FF2B5EF4-FFF2-40B4-BE49-F238E27FC236}">
                <a16:creationId xmlns:a16="http://schemas.microsoft.com/office/drawing/2014/main" id="{87DE6B24-63FF-4382-A498-BB702D166D1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35" name="Rectangle 67">
            <a:extLst>
              <a:ext uri="{FF2B5EF4-FFF2-40B4-BE49-F238E27FC236}">
                <a16:creationId xmlns:a16="http://schemas.microsoft.com/office/drawing/2014/main" id="{C85ED9F8-B8D7-4C7D-83D1-915EB4F5D05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7B5BD5A3-FEC5-0D4D-98AB-C2181BA68E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BEB5ED98-1AC9-8640-80F4-8F95C91FE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078A4193-9862-FB44-A05B-1E09DD90A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FFF659-7E92-3F44-8818-B8728DFFC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EFA0-E70D-4700-9784-9D03D8CF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37A51-A1DF-46B5-9670-2A27DA739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C787C7C9-8AF1-EF42-A029-F076EBEFD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4458CD4-DB10-EB45-90F5-6096304A0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BE71AA0-4704-E747-896C-FBDD644C7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4DCA3-F7E8-6C48-B73C-2DD3C82E8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3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AC3A5-ACD6-4F32-8978-02308C2C5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5C1C6-BD3F-4DC0-9342-44560B9BF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B3842C6-9F31-694A-923F-E30A7E8A5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6422D997-6936-4C4C-849B-5FDE4EDAF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4A31EA6-1D26-4E49-B0A3-3007E52CC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70F8-21FA-0F42-9181-285490713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0439-F4FB-4E3E-B33E-C0331098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B714C94-7E0C-4120-A0A4-881C25668CAA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8FE46B4-BC52-D841-A6F8-B351FF57C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9CA3021-7190-F643-A67D-609BA82CC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475DDF4-367F-F543-9AB2-2731BBC02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8A6FB-33BF-8D49-B624-22EF65F6F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8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59D1-5AC9-4785-854C-3EB144D8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7CF3-35CB-4059-BEFA-3DC0093B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91EAB59-5059-9E44-AB2D-EC7EB3071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BBB423B-FD86-0A48-B5A6-7E44BFD78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FD77A5A-D3D9-5D40-A700-590E262FD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120FF-C6C2-C24A-A105-DCDEE8F69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7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10B1-9341-401C-A44B-1808F200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8B0D-0DE9-433B-BCE3-56A82D25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02BD8F7-754C-FA43-8BCE-071A3F4CC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687D48A-460D-174D-9512-AB358C07F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426EA0D-0983-F443-A44F-27644E984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DEC2-7E16-7D43-8532-CF3F8EDD9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5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196D-0A00-4A96-A3A0-8BEE02A5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F0269-B3F8-4078-ABDF-4B150721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8C579-7C1F-4FC2-BF2F-D834146C8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29A0305-CCB9-6344-9D0C-A315FE557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B5605EC-22CC-0A4E-9C5D-A73C4D92F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BC3EF34-4554-4F48-9266-DE6444686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17775-54B0-BB4D-91F2-5149EECF5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9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0FD3-9A36-4FE1-BFEB-C1DF8A48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E5443-D6FC-4E4E-96A4-24DF60D2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01FB6-EB8A-4CB8-9B5E-6CB1E255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A3C7B-8211-4749-BB12-C113A2B4F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D1D34-A391-4C21-9D60-B236DEAA5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41DB126-95DD-914C-BAC7-AAF367F36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64E9C43C-E9D0-E44C-81B9-FD3B80AD5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754EB809-7196-5E47-880B-45EAFD873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A0933-25F7-FB45-B1B4-A2AAC152F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3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FE1B-8261-4EDB-AF5C-512DD26A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6F0B3F30-6488-104A-B34C-2FC33465B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7D44D40B-E7F6-BD4B-B92C-67C7373E8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CC2B6B9A-15AE-E445-B1ED-D19AE4956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A2AA8-0204-B745-AA2A-49F370A90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1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057F0F06-395D-BA4B-8038-2CA0B8AD4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5F0C3127-46F1-9146-BD41-7F5271C4C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90BD0588-DFC0-654B-8D9D-625091D5E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C79-F3E5-764E-98C9-0161A83B5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1D5D-DBBE-4689-BBAC-D7495ECA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EC35E-019E-4C1C-B98C-8148E5AD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176B5-524D-40DC-A66D-CEEB17EB2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0931297-0B38-1942-9265-082EEE5E0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1DCDA68-8F9C-B749-A834-39B22191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A8EE044-4D88-7E45-B032-0F6270CB0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C6A72-9E25-5346-8913-93F502866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7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3B44-B53B-40BC-9F69-F23FE0B6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1D84E-FA73-4037-B863-D6DDCB71D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8C8D3-CC5F-4A33-9914-B51B67D40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F7DDEB6-C8DE-0F41-910E-2FDFF055E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94E2BDE-156F-4744-9F45-3B93505D0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6670647-6434-3743-88EE-CF521D201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ECBC-8B0A-CF43-BA60-B19806261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5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>
            <a:extLst>
              <a:ext uri="{FF2B5EF4-FFF2-40B4-BE49-F238E27FC236}">
                <a16:creationId xmlns:a16="http://schemas.microsoft.com/office/drawing/2014/main" id="{BBD4358B-E1AA-4934-AF01-6D44C5B124DD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14191E12-FFCB-FA4E-89F1-13D86730A9D0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F9786B3-B506-DA4C-AD91-8930D882AC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E6EBF2B1-4766-584B-B6FD-84963F00FCC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>
                <a:extLst>
                  <a:ext uri="{FF2B5EF4-FFF2-40B4-BE49-F238E27FC236}">
                    <a16:creationId xmlns:a16="http://schemas.microsoft.com/office/drawing/2014/main" id="{8C1B4CCF-A33E-4DBB-ACA7-6203DFFDB5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1" name="Oval 7">
                <a:extLst>
                  <a:ext uri="{FF2B5EF4-FFF2-40B4-BE49-F238E27FC236}">
                    <a16:creationId xmlns:a16="http://schemas.microsoft.com/office/drawing/2014/main" id="{4624D963-9C69-48AE-AD4F-791C014970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2" name="Oval 8">
                <a:extLst>
                  <a:ext uri="{FF2B5EF4-FFF2-40B4-BE49-F238E27FC236}">
                    <a16:creationId xmlns:a16="http://schemas.microsoft.com/office/drawing/2014/main" id="{4AA02958-76E3-43F3-B10F-D638FC108B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3" name="Oval 9">
                <a:extLst>
                  <a:ext uri="{FF2B5EF4-FFF2-40B4-BE49-F238E27FC236}">
                    <a16:creationId xmlns:a16="http://schemas.microsoft.com/office/drawing/2014/main" id="{3267F9F0-B199-4015-A850-1AF7161ADB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4" name="Oval 10">
                <a:extLst>
                  <a:ext uri="{FF2B5EF4-FFF2-40B4-BE49-F238E27FC236}">
                    <a16:creationId xmlns:a16="http://schemas.microsoft.com/office/drawing/2014/main" id="{9D0632B7-7C98-42EE-9084-D05204E30D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5968FEBF-729F-4CDA-8DA4-5F5B8F45B8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2834A9AB-8A52-4F18-851E-0FAFFCB026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36B668E4-8FD7-44DE-A93E-57B4280AF6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97C5C508-3A65-4C5A-BF34-A41F655DC5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A53857B4-3FC0-47D5-BDD1-C50A9F5C61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0" name="Oval 16">
                <a:extLst>
                  <a:ext uri="{FF2B5EF4-FFF2-40B4-BE49-F238E27FC236}">
                    <a16:creationId xmlns:a16="http://schemas.microsoft.com/office/drawing/2014/main" id="{471179B8-9C44-48ED-B8B5-061B326C42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5DB9A7C6-E2E7-1947-8771-15B4B0D8BD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>
                <a:extLst>
                  <a:ext uri="{FF2B5EF4-FFF2-40B4-BE49-F238E27FC236}">
                    <a16:creationId xmlns:a16="http://schemas.microsoft.com/office/drawing/2014/main" id="{202A80F7-809D-4159-ACCA-9B0238F0027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3" name="Oval 19">
                <a:extLst>
                  <a:ext uri="{FF2B5EF4-FFF2-40B4-BE49-F238E27FC236}">
                    <a16:creationId xmlns:a16="http://schemas.microsoft.com/office/drawing/2014/main" id="{6A1A5B0E-78D7-4BAF-95E2-6F927895AB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4" name="Oval 20">
                <a:extLst>
                  <a:ext uri="{FF2B5EF4-FFF2-40B4-BE49-F238E27FC236}">
                    <a16:creationId xmlns:a16="http://schemas.microsoft.com/office/drawing/2014/main" id="{8031F729-FDB9-4305-AD42-CCEC23C6FA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5" name="Oval 21">
                <a:extLst>
                  <a:ext uri="{FF2B5EF4-FFF2-40B4-BE49-F238E27FC236}">
                    <a16:creationId xmlns:a16="http://schemas.microsoft.com/office/drawing/2014/main" id="{43B4D96A-E43C-432A-9BDA-EEF30A1BE1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6" name="Oval 22">
                <a:extLst>
                  <a:ext uri="{FF2B5EF4-FFF2-40B4-BE49-F238E27FC236}">
                    <a16:creationId xmlns:a16="http://schemas.microsoft.com/office/drawing/2014/main" id="{B4B4F535-2B72-4DDB-BB8B-D128CA99C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7" name="Oval 23">
                <a:extLst>
                  <a:ext uri="{FF2B5EF4-FFF2-40B4-BE49-F238E27FC236}">
                    <a16:creationId xmlns:a16="http://schemas.microsoft.com/office/drawing/2014/main" id="{520BFE61-429F-4EB3-9274-49A843C01F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8" name="Oval 24">
                <a:extLst>
                  <a:ext uri="{FF2B5EF4-FFF2-40B4-BE49-F238E27FC236}">
                    <a16:creationId xmlns:a16="http://schemas.microsoft.com/office/drawing/2014/main" id="{B316CD51-3634-439E-ABD7-CA6B0A457D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69" name="Oval 25">
                <a:extLst>
                  <a:ext uri="{FF2B5EF4-FFF2-40B4-BE49-F238E27FC236}">
                    <a16:creationId xmlns:a16="http://schemas.microsoft.com/office/drawing/2014/main" id="{2DA57885-A2D1-4073-A492-6EDC8317F8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0" name="Freeform 26">
                <a:extLst>
                  <a:ext uri="{FF2B5EF4-FFF2-40B4-BE49-F238E27FC236}">
                    <a16:creationId xmlns:a16="http://schemas.microsoft.com/office/drawing/2014/main" id="{F439CE89-ECCF-4FAB-A40B-2127BD04CE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1" name="Freeform 27">
                <a:extLst>
                  <a:ext uri="{FF2B5EF4-FFF2-40B4-BE49-F238E27FC236}">
                    <a16:creationId xmlns:a16="http://schemas.microsoft.com/office/drawing/2014/main" id="{51EECB09-DE3A-416A-B5FB-8F36F3AA4A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2" name="Freeform 28">
                <a:extLst>
                  <a:ext uri="{FF2B5EF4-FFF2-40B4-BE49-F238E27FC236}">
                    <a16:creationId xmlns:a16="http://schemas.microsoft.com/office/drawing/2014/main" id="{26424539-7473-4273-AA3F-8BCE2F1792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3" name="Freeform 29">
                <a:extLst>
                  <a:ext uri="{FF2B5EF4-FFF2-40B4-BE49-F238E27FC236}">
                    <a16:creationId xmlns:a16="http://schemas.microsoft.com/office/drawing/2014/main" id="{9192A736-911D-4E75-AFA7-04D9CCB976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7A2B6F0A-1372-A543-A4C8-6A602C97B1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F6D611F0-BD28-D842-909E-5125C86A25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32">
                <a:extLst>
                  <a:ext uri="{FF2B5EF4-FFF2-40B4-BE49-F238E27FC236}">
                    <a16:creationId xmlns:a16="http://schemas.microsoft.com/office/drawing/2014/main" id="{B882B86C-76CD-4783-9829-B1599D1E7D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7" name="Freeform 33">
                <a:extLst>
                  <a:ext uri="{FF2B5EF4-FFF2-40B4-BE49-F238E27FC236}">
                    <a16:creationId xmlns:a16="http://schemas.microsoft.com/office/drawing/2014/main" id="{D35099E6-A8D1-4D33-9EB7-43F39E75D0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78" name="Freeform 34">
                <a:extLst>
                  <a:ext uri="{FF2B5EF4-FFF2-40B4-BE49-F238E27FC236}">
                    <a16:creationId xmlns:a16="http://schemas.microsoft.com/office/drawing/2014/main" id="{A33EC728-B4D7-49BF-90CA-3F09A35D4B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902E4C87-3491-A844-9860-4CEF0D259D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808277B-C74E-7E43-B27E-089F44B0E6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>
                <a:extLst>
                  <a:ext uri="{FF2B5EF4-FFF2-40B4-BE49-F238E27FC236}">
                    <a16:creationId xmlns:a16="http://schemas.microsoft.com/office/drawing/2014/main" id="{77EDA375-563E-4C2E-93EF-D7556193DEF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2" name="Freeform 38">
                <a:extLst>
                  <a:ext uri="{FF2B5EF4-FFF2-40B4-BE49-F238E27FC236}">
                    <a16:creationId xmlns:a16="http://schemas.microsoft.com/office/drawing/2014/main" id="{9D4ACC0F-AC43-4430-9450-038453EF7C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3" name="Freeform 39">
                <a:extLst>
                  <a:ext uri="{FF2B5EF4-FFF2-40B4-BE49-F238E27FC236}">
                    <a16:creationId xmlns:a16="http://schemas.microsoft.com/office/drawing/2014/main" id="{108C7A96-B280-4C97-B59B-CF2C06EAC4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4" name="Freeform 40">
                <a:extLst>
                  <a:ext uri="{FF2B5EF4-FFF2-40B4-BE49-F238E27FC236}">
                    <a16:creationId xmlns:a16="http://schemas.microsoft.com/office/drawing/2014/main" id="{D217636E-5D4E-4BBE-A1C5-03F635F44D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5" name="Freeform 41">
                <a:extLst>
                  <a:ext uri="{FF2B5EF4-FFF2-40B4-BE49-F238E27FC236}">
                    <a16:creationId xmlns:a16="http://schemas.microsoft.com/office/drawing/2014/main" id="{0FD96CE4-3B94-4281-BE9E-E3CE8CA5D1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6" name="Freeform 42">
                <a:extLst>
                  <a:ext uri="{FF2B5EF4-FFF2-40B4-BE49-F238E27FC236}">
                    <a16:creationId xmlns:a16="http://schemas.microsoft.com/office/drawing/2014/main" id="{FDAA06DB-5E91-4E87-8D7D-27F29D635B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87" name="Freeform 43">
                <a:extLst>
                  <a:ext uri="{FF2B5EF4-FFF2-40B4-BE49-F238E27FC236}">
                    <a16:creationId xmlns:a16="http://schemas.microsoft.com/office/drawing/2014/main" id="{66E59B1D-0469-4204-8F41-B5284E3676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C9BAAAE3-4749-0545-B0CA-7C84007182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45">
                <a:extLst>
                  <a:ext uri="{FF2B5EF4-FFF2-40B4-BE49-F238E27FC236}">
                    <a16:creationId xmlns:a16="http://schemas.microsoft.com/office/drawing/2014/main" id="{78D7452D-819B-4F6D-A89B-8203117154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0" name="Freeform 46">
                <a:extLst>
                  <a:ext uri="{FF2B5EF4-FFF2-40B4-BE49-F238E27FC236}">
                    <a16:creationId xmlns:a16="http://schemas.microsoft.com/office/drawing/2014/main" id="{D4286F79-533C-4BC5-B65B-77D9408B96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1" name="Freeform 47">
                <a:extLst>
                  <a:ext uri="{FF2B5EF4-FFF2-40B4-BE49-F238E27FC236}">
                    <a16:creationId xmlns:a16="http://schemas.microsoft.com/office/drawing/2014/main" id="{39ACE695-85CE-4BC6-9C9B-AA884C8EFD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2" name="Oval 48">
                <a:extLst>
                  <a:ext uri="{FF2B5EF4-FFF2-40B4-BE49-F238E27FC236}">
                    <a16:creationId xmlns:a16="http://schemas.microsoft.com/office/drawing/2014/main" id="{2FD275F4-5F51-4128-B767-326743FDA0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3" name="Oval 49">
                <a:extLst>
                  <a:ext uri="{FF2B5EF4-FFF2-40B4-BE49-F238E27FC236}">
                    <a16:creationId xmlns:a16="http://schemas.microsoft.com/office/drawing/2014/main" id="{9539E875-B44C-4620-A43B-5EFED3D12B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4" name="Oval 50">
                <a:extLst>
                  <a:ext uri="{FF2B5EF4-FFF2-40B4-BE49-F238E27FC236}">
                    <a16:creationId xmlns:a16="http://schemas.microsoft.com/office/drawing/2014/main" id="{B406EEC0-6BD0-4B7A-8A8F-E585473925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5" name="Oval 51">
                <a:extLst>
                  <a:ext uri="{FF2B5EF4-FFF2-40B4-BE49-F238E27FC236}">
                    <a16:creationId xmlns:a16="http://schemas.microsoft.com/office/drawing/2014/main" id="{CB67D1FA-6141-4E02-ABEB-3724FFD363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6" name="Oval 52">
                <a:extLst>
                  <a:ext uri="{FF2B5EF4-FFF2-40B4-BE49-F238E27FC236}">
                    <a16:creationId xmlns:a16="http://schemas.microsoft.com/office/drawing/2014/main" id="{36D90692-5C4A-4590-8942-40316A44A63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97" name="Oval 53">
                <a:extLst>
                  <a:ext uri="{FF2B5EF4-FFF2-40B4-BE49-F238E27FC236}">
                    <a16:creationId xmlns:a16="http://schemas.microsoft.com/office/drawing/2014/main" id="{85218D61-A0A9-4515-8C6D-C81EADFE88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B3D7CE18-2B5C-6D4D-A14C-ADF97F003D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164441C0-2CCF-8249-A065-EE96290E54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4EAD5B83-9D7F-6F44-8FCD-F9E84BC5C9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88F94E59-BC0C-7242-8036-421CC09D8D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1A6F2E63-5C8C-BE4E-B523-F65972DBBD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71CAE582-C48A-8640-A6A1-8387730A9B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FD4D1E3B-4E3D-1A4E-BB8F-39B98CEE25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DFADA345-26F4-F741-AD39-8E0D80BE9D6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532DD619-9CF8-8C4C-A841-408CDCFF0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4A829A58-4C8F-4C2B-82AA-9F2B1D95203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8D843A26-9484-48C3-BB3F-1A77274CCB0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A4E51365-5932-4D40-9766-97E773EDF31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713A61ED-6FB4-400B-ADA3-E57D4346878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6211" name="Rectangle 67">
            <a:extLst>
              <a:ext uri="{FF2B5EF4-FFF2-40B4-BE49-F238E27FC236}">
                <a16:creationId xmlns:a16="http://schemas.microsoft.com/office/drawing/2014/main" id="{D2C57BA1-AAAB-4E42-B494-503716615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12" name="Rectangle 68">
            <a:extLst>
              <a:ext uri="{FF2B5EF4-FFF2-40B4-BE49-F238E27FC236}">
                <a16:creationId xmlns:a16="http://schemas.microsoft.com/office/drawing/2014/main" id="{A3A52BF9-EB47-42B1-8FE7-86BE3F3F9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13" name="Rectangle 69">
            <a:extLst>
              <a:ext uri="{FF2B5EF4-FFF2-40B4-BE49-F238E27FC236}">
                <a16:creationId xmlns:a16="http://schemas.microsoft.com/office/drawing/2014/main" id="{60E9069D-E43E-4B87-B534-B2932450F4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14" name="Rectangle 70">
            <a:extLst>
              <a:ext uri="{FF2B5EF4-FFF2-40B4-BE49-F238E27FC236}">
                <a16:creationId xmlns:a16="http://schemas.microsoft.com/office/drawing/2014/main" id="{4BAA8765-B57C-407B-9E62-F9A0D35D8B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D53AA667-D4C9-47EC-85E1-A32560A7E8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0FBEF6D-A976-014C-B4FA-7EC99E83BF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FA0C7DDF-9F1F-284C-8B25-622B8763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91440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100A6E58-5A60-4923-945E-196BEB04A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H="1">
            <a:off x="9601200" y="4267200"/>
            <a:ext cx="381000" cy="13716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02B233C1-CE31-0D49-8403-5462346D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Integrated weed management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872D99E4-7695-EF46-BF03-ECC13DBF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9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Sustainable agriculture</a:t>
            </a:r>
          </a:p>
        </p:txBody>
      </p:sp>
      <p:sp>
        <p:nvSpPr>
          <p:cNvPr id="4102" name="Rectangle 8">
            <a:extLst>
              <a:ext uri="{FF2B5EF4-FFF2-40B4-BE49-F238E27FC236}">
                <a16:creationId xmlns:a16="http://schemas.microsoft.com/office/drawing/2014/main" id="{26905D84-9793-D041-8574-535BE1594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144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66"/>
                </a:solidFill>
              </a:rPr>
              <a:t>An ethical perspective</a:t>
            </a:r>
          </a:p>
        </p:txBody>
      </p:sp>
      <p:sp>
        <p:nvSpPr>
          <p:cNvPr id="4103" name="Text Box 9">
            <a:extLst>
              <a:ext uri="{FF2B5EF4-FFF2-40B4-BE49-F238E27FC236}">
                <a16:creationId xmlns:a16="http://schemas.microsoft.com/office/drawing/2014/main" id="{B58FCE0D-5534-0C42-8ACE-C7EBDBCA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334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4" name="Text Box 10">
            <a:extLst>
              <a:ext uri="{FF2B5EF4-FFF2-40B4-BE49-F238E27FC236}">
                <a16:creationId xmlns:a16="http://schemas.microsoft.com/office/drawing/2014/main" id="{E0C19D65-E507-2141-B189-588A1840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10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5" name="Text Box 11">
            <a:extLst>
              <a:ext uri="{FF2B5EF4-FFF2-40B4-BE49-F238E27FC236}">
                <a16:creationId xmlns:a16="http://schemas.microsoft.com/office/drawing/2014/main" id="{2F568FB7-8B46-9944-9B6E-CBACDE22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3340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Robert L. Zimdahl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Professor  Emeritus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Colorado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6793545-FDFF-4691-9328-4225AB0C0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B4CB68B7-01A1-6545-B991-3F317AA28AC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771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D3E4FAB-E61B-4654-AAA7-BFE1CAD03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EE49BB71-A408-D447-9414-75889EB98A7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ABC558-B768-4EFF-98EF-4FE578AE3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/>
              <a:t>The scientific truth model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7D8EC9D-FE71-4825-B18C-D48A96CDE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	Rational truth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>
                <a:solidFill>
                  <a:srgbClr val="FF0000"/>
                </a:solidFill>
              </a:rPr>
              <a:t>Can be defined mathematically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CCA90C3-F58D-C240-971B-7BCCD793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95600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0000"/>
                </a:solidFill>
              </a:rPr>
              <a:t>Publicly verifiable</a:t>
            </a:r>
          </a:p>
        </p:txBody>
      </p:sp>
      <p:sp>
        <p:nvSpPr>
          <p:cNvPr id="50181" name="Oval 5">
            <a:extLst>
              <a:ext uri="{FF2B5EF4-FFF2-40B4-BE49-F238E27FC236}">
                <a16:creationId xmlns:a16="http://schemas.microsoft.com/office/drawing/2014/main" id="{DC7F9E30-D836-D14F-AB0C-2A6106AF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24200"/>
            <a:ext cx="1752600" cy="914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Literal</a:t>
            </a:r>
          </a:p>
        </p:txBody>
      </p:sp>
      <p:sp>
        <p:nvSpPr>
          <p:cNvPr id="50183" name="Oval 7">
            <a:extLst>
              <a:ext uri="{FF2B5EF4-FFF2-40B4-BE49-F238E27FC236}">
                <a16:creationId xmlns:a16="http://schemas.microsoft.com/office/drawing/2014/main" id="{F5039593-9C63-DF4C-A14A-6EED9DA7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724400"/>
            <a:ext cx="1752600" cy="9144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FF"/>
                </a:solidFill>
              </a:rPr>
              <a:t>Precise</a:t>
            </a:r>
          </a:p>
        </p:txBody>
      </p:sp>
      <p:sp>
        <p:nvSpPr>
          <p:cNvPr id="50184" name="Oval 8">
            <a:extLst>
              <a:ext uri="{FF2B5EF4-FFF2-40B4-BE49-F238E27FC236}">
                <a16:creationId xmlns:a16="http://schemas.microsoft.com/office/drawing/2014/main" id="{0191024A-394E-4C4B-B199-570BB37E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19812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5050"/>
                </a:solidFill>
              </a:rPr>
              <a:t>Falsifiable</a:t>
            </a:r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EBC9D206-E8A5-384D-8FE8-BCF42AFE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1676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Definitive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3" grpId="0" animBg="1"/>
      <p:bldP spid="50184" grpId="0" animBg="1"/>
      <p:bldP spid="501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F99A527-E4C5-4026-949F-5615045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66"/>
                </a:solidFill>
              </a:rPr>
              <a:t>The central norm of </a:t>
            </a:r>
            <a:br>
              <a:rPr lang="en-US" altLang="en-US">
                <a:solidFill>
                  <a:srgbClr val="000066"/>
                </a:solidFill>
              </a:rPr>
            </a:br>
            <a:r>
              <a:rPr lang="en-US" altLang="en-US">
                <a:solidFill>
                  <a:srgbClr val="000066"/>
                </a:solidFill>
              </a:rPr>
              <a:t>agricultural science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0D6D6E7-CD7F-4179-B11D-6A60D4114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  <a:r>
              <a:rPr lang="en-US" altLang="en-US" sz="4400">
                <a:solidFill>
                  <a:srgbClr val="FFCC66"/>
                </a:solidFill>
              </a:rPr>
              <a:t>Productionism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4D176707-37F2-CC45-8700-E33FDE89C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0"/>
            <a:ext cx="4114800" cy="15240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Producing food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fiber to benefit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humanity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469FEF8-B3D8-4508-B684-1CE5C2FDA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25AB6C8-D2DE-4126-9F33-00A8C65A2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D973DF77-4E0E-9F41-9F24-05A9C385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5562600" cy="19812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Is production 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sufficient criterion?</a:t>
            </a:r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FB2BA411-014A-7B44-A8FC-B5E9B0D0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91000"/>
            <a:ext cx="4267200" cy="18288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Does it justify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everything?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3258" name="Ink 10">
                <a:extLst>
                  <a:ext uri="{FF2B5EF4-FFF2-40B4-BE49-F238E27FC236}">
                    <a16:creationId xmlns:a16="http://schemas.microsoft.com/office/drawing/2014/main" id="{5507A5B4-E1C9-4ABF-9A78-11AAB1B07E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9813" y="2735263"/>
              <a:ext cx="1587" cy="1587"/>
            </p14:xfrm>
          </p:contentPart>
        </mc:Choice>
        <mc:Fallback>
          <p:pic>
            <p:nvPicPr>
              <p:cNvPr id="53258" name="Ink 10">
                <a:extLst>
                  <a:ext uri="{FF2B5EF4-FFF2-40B4-BE49-F238E27FC236}">
                    <a16:creationId xmlns:a16="http://schemas.microsoft.com/office/drawing/2014/main" id="{5507A5B4-E1C9-4ABF-9A78-11AAB1B07E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6333" y="2671783"/>
                <a:ext cx="125373" cy="1253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486EBD1-9AEC-4946-AE6C-7352D0168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Responsibilities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229FC82-66E5-4C0B-825B-16C49D6A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Sustainability</a:t>
            </a: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5EF9E839-DB6A-014F-8CC3-684A2191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9400"/>
            <a:ext cx="1905000" cy="914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Pollution</a:t>
            </a:r>
          </a:p>
        </p:txBody>
      </p:sp>
      <p:sp>
        <p:nvSpPr>
          <p:cNvPr id="54277" name="AutoShape 5">
            <a:extLst>
              <a:ext uri="{FF2B5EF4-FFF2-40B4-BE49-F238E27FC236}">
                <a16:creationId xmlns:a16="http://schemas.microsoft.com/office/drawing/2014/main" id="{95113CCB-CCFB-C14C-BF06-462D786C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86000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</a:rPr>
              <a:t>Soil erosion</a:t>
            </a:r>
          </a:p>
        </p:txBody>
      </p:sp>
      <p:sp>
        <p:nvSpPr>
          <p:cNvPr id="54278" name="Oval 6">
            <a:extLst>
              <a:ext uri="{FF2B5EF4-FFF2-40B4-BE49-F238E27FC236}">
                <a16:creationId xmlns:a16="http://schemas.microsoft.com/office/drawing/2014/main" id="{8538AAAE-8EB7-7E45-976E-F9DA6D1E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2098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Harm</a:t>
            </a: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id="{3C8FEA36-930A-E548-B5C8-BD4648C3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Habitat</a:t>
            </a:r>
          </a:p>
        </p:txBody>
      </p:sp>
      <p:sp>
        <p:nvSpPr>
          <p:cNvPr id="54280" name="Oval 8">
            <a:extLst>
              <a:ext uri="{FF2B5EF4-FFF2-40B4-BE49-F238E27FC236}">
                <a16:creationId xmlns:a16="http://schemas.microsoft.com/office/drawing/2014/main" id="{E6E60FA1-52D4-1B42-8734-71F7BBD3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57800"/>
            <a:ext cx="12954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34F5764-5D18-4B4C-BE79-36E3C1F73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285BCC4-2647-4F1A-A543-2B5D60427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effectLst/>
              </a:rPr>
              <a:t>We have lived by the assumption that what was good for 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effectLst/>
              </a:rPr>
              <a:t>		would be good for the world.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effectLst/>
              </a:rPr>
              <a:t>			We have been wrong.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effectLst/>
              </a:rPr>
              <a:t>	For I do not doubt that it is only on the 	condition of humility and reverence 			before the world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effectLst/>
              </a:rPr>
              <a:t>	that our species will be able to remain in it. 	</a:t>
            </a:r>
            <a:r>
              <a:rPr lang="en-US" altLang="en-US" sz="1200">
                <a:effectLst/>
              </a:rPr>
              <a:t>(Berry and Wirzba 2002)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39C8-0F6A-4562-BA0E-3C08AAC5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Ethics for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F044-8945-455E-9063-4FBEDC64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Societal Concerns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Arial Black" pitchFamily="34" charset="0"/>
              </a:rPr>
              <a:t>	</a:t>
            </a:r>
            <a:r>
              <a:rPr lang="en-US" sz="2800" dirty="0">
                <a:latin typeface="Arial Black" pitchFamily="34" charset="0"/>
              </a:rPr>
              <a:t>Pesticide contamination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latin typeface="Arial Black" pitchFamily="34" charset="0"/>
              </a:rPr>
              <a:t>	  </a:t>
            </a: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Animal treatment – CAFO pollution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latin typeface="Arial Black" pitchFamily="34" charset="0"/>
              </a:rPr>
              <a:t>	     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Biotech/GMOs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latin typeface="Arial Black" pitchFamily="34" charset="0"/>
              </a:rPr>
              <a:t>			</a:t>
            </a:r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Corporate agriculture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Arial Black" pitchFamily="34" charset="0"/>
              </a:rPr>
              <a:t>		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Water mining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Arial Black" pitchFamily="34" charset="0"/>
              </a:rPr>
              <a:t>	Loss of small farms &amp; rural communities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Arial Black" pitchFamily="34" charset="0"/>
              </a:rPr>
              <a:t>			Genetic diversity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Arial Black" pitchFamily="34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Migrant labor</a:t>
            </a:r>
            <a:r>
              <a:rPr lang="en-US" sz="2400" dirty="0">
                <a:latin typeface="Arial Black" pitchFamily="34" charset="0"/>
              </a:rPr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			Soil erosion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chemeClr val="tx2">
                  <a:lumMod val="90000"/>
                </a:schemeClr>
              </a:solidFill>
              <a:latin typeface="Arial Black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BD2611E-02CF-4614-A44C-6639083BC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FFFF66"/>
                </a:solidFill>
              </a:rPr>
              <a:t>Ethics for agriculture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D6ACB74-A90F-4A3E-B938-8899F1741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</p:txBody>
      </p:sp>
      <p:sp>
        <p:nvSpPr>
          <p:cNvPr id="56324" name="Oval 4">
            <a:extLst>
              <a:ext uri="{FF2B5EF4-FFF2-40B4-BE49-F238E27FC236}">
                <a16:creationId xmlns:a16="http://schemas.microsoft.com/office/drawing/2014/main" id="{75581EE6-0740-9247-BC40-95819564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5943600" cy="1143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If they are societal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concerns</a:t>
            </a:r>
          </a:p>
        </p:txBody>
      </p:sp>
      <p:sp>
        <p:nvSpPr>
          <p:cNvPr id="56325" name="Oval 5">
            <a:extLst>
              <a:ext uri="{FF2B5EF4-FFF2-40B4-BE49-F238E27FC236}">
                <a16:creationId xmlns:a16="http://schemas.microsoft.com/office/drawing/2014/main" id="{8FE985DF-AED6-D849-878E-FFA6853C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105400" cy="1447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Agriculture has 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ethical dilemma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9915C49-5D64-3447-BB23-843D4E77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577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Are these just fringe concerns?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0F93FA0-63CA-46AC-A16E-26FF620E1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A5949556-D621-AC4F-BB19-2FB802D8922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199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D79A59E-BC90-43B6-9FA5-A16C66F10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FFFF00"/>
                </a:solidFill>
              </a:rPr>
              <a:t>Achievements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E0229E8-F5AD-4645-8FD3-6477E9CD7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FF0066"/>
                </a:solidFill>
              </a:rPr>
              <a:t>Cell phone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  <a:r>
              <a:rPr lang="en-US" altLang="en-US" sz="4000">
                <a:solidFill>
                  <a:srgbClr val="00FF00"/>
                </a:solidFill>
              </a:rPr>
              <a:t>Computer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 sz="4000">
                <a:solidFill>
                  <a:srgbClr val="A50021"/>
                </a:solidFill>
              </a:rPr>
              <a:t>Medical advances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	</a:t>
            </a:r>
            <a:r>
              <a:rPr lang="en-US" altLang="en-US" sz="4000">
                <a:solidFill>
                  <a:srgbClr val="000066"/>
                </a:solidFill>
              </a:rPr>
              <a:t>Immunization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		</a:t>
            </a:r>
            <a:r>
              <a:rPr lang="en-US" altLang="en-US" sz="4000">
                <a:solidFill>
                  <a:srgbClr val="FF00FF"/>
                </a:solidFill>
              </a:rPr>
              <a:t>Travel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			</a:t>
            </a:r>
            <a:r>
              <a:rPr lang="en-US" altLang="en-US" sz="4000">
                <a:solidFill>
                  <a:srgbClr val="CCFF99"/>
                </a:solidFill>
              </a:rPr>
              <a:t>Abundant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90E5175-914C-4988-9AA2-C7C27984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FFFF66"/>
                </a:solidFill>
              </a:rPr>
              <a:t>Ethics for agriculture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33414A6-D189-42CD-B58E-1A9C9A610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05400"/>
          </a:xfrm>
          <a:solidFill>
            <a:srgbClr val="3333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Agriculture –</a:t>
            </a:r>
            <a:r>
              <a:rPr lang="en-US" altLang="en-US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 sz="4000">
                <a:solidFill>
                  <a:srgbClr val="993300"/>
                </a:solidFill>
              </a:rPr>
              <a:t>the essential human activity.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90BAAF6-D125-CC46-96A7-973330A5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4958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Must have a firm ethical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foundation</a:t>
            </a:r>
          </a:p>
        </p:txBody>
      </p:sp>
      <p:sp>
        <p:nvSpPr>
          <p:cNvPr id="61445" name="Oval 5">
            <a:extLst>
              <a:ext uri="{FF2B5EF4-FFF2-40B4-BE49-F238E27FC236}">
                <a16:creationId xmlns:a16="http://schemas.microsoft.com/office/drawing/2014/main" id="{7760CA1C-9BBA-4F42-AFAD-87131EB76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3276600" cy="12192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It’s not just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about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7E80A5-466B-48B2-8AA1-36060D739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Three points about agricultural science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AA5895B5-D989-4491-A453-F0D9D6A9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>
                <a:solidFill>
                  <a:srgbClr val="FFFF66"/>
                </a:solidFill>
              </a:rPr>
              <a:t>Those engaged in agriculture are certain about the moral correctness of what they do.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altLang="en-US">
              <a:solidFill>
                <a:srgbClr val="FFFF66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>
                <a:solidFill>
                  <a:srgbClr val="993300"/>
                </a:solidFill>
              </a:rPr>
              <a:t>The basis of their moral certainty is not obvious to those who have it.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altLang="en-US">
              <a:solidFill>
                <a:srgbClr val="9933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>
                <a:solidFill>
                  <a:srgbClr val="FF9900"/>
                </a:solidFill>
              </a:rPr>
              <a:t>Agriculture’s moral certainty is potentially harmful because it is unexamined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3271828-58EA-4141-9DAD-749FD5C95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993300"/>
                </a:solidFill>
              </a:rPr>
              <a:t>The benefits and costs of </a:t>
            </a:r>
            <a:br>
              <a:rPr lang="en-US" altLang="en-US">
                <a:solidFill>
                  <a:srgbClr val="993300"/>
                </a:solidFill>
              </a:rPr>
            </a:br>
            <a:r>
              <a:rPr lang="en-US" altLang="en-US">
                <a:solidFill>
                  <a:srgbClr val="993300"/>
                </a:solidFill>
              </a:rPr>
              <a:t>modern agriculture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587CA11-003A-40DB-A696-449347B60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  <a:r>
              <a:rPr lang="en-US" altLang="en-US" sz="3600">
                <a:solidFill>
                  <a:schemeClr val="tx2"/>
                </a:solidFill>
              </a:rPr>
              <a:t>The greatest story never told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 sz="3600">
                <a:solidFill>
                  <a:srgbClr val="FF9900"/>
                </a:solidFill>
              </a:rPr>
              <a:t>A productive marvel</a:t>
            </a:r>
            <a:r>
              <a:rPr lang="en-US" altLang="en-US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	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4EFD203-4CC5-457D-8E08-1EAD0B4B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77400" y="277813"/>
            <a:ext cx="76200" cy="1139825"/>
          </a:xfrm>
        </p:spPr>
        <p:txBody>
          <a:bodyPr/>
          <a:lstStyle/>
          <a:p>
            <a:pPr eaLnBrk="1" hangingPunct="1">
              <a:defRPr/>
            </a:pPr>
            <a:endParaRPr lang="en-US" altLang="en-US" sz="5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0C8F133-9363-4886-8888-B2B2A22E9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2983AB66-AE5A-5A40-B967-7A2DBACAE2B3}"/>
              </a:ext>
            </a:extLst>
          </p:cNvPr>
          <p:cNvSpPr>
            <a:spLocks noChangeArrowheads="1"/>
          </p:cNvSpPr>
          <p:nvPr/>
        </p:nvSpPr>
        <p:spPr bwMode="auto">
          <a:xfrm rot="-440376">
            <a:off x="1062038" y="1401763"/>
            <a:ext cx="3049587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Public consent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AE83BC5-97AC-024F-AA52-9206CB021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71600"/>
            <a:ext cx="15240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Risk</a:t>
            </a:r>
          </a:p>
        </p:txBody>
      </p:sp>
      <p:sp>
        <p:nvSpPr>
          <p:cNvPr id="63494" name="Oval 6">
            <a:extLst>
              <a:ext uri="{FF2B5EF4-FFF2-40B4-BE49-F238E27FC236}">
                <a16:creationId xmlns:a16="http://schemas.microsoft.com/office/drawing/2014/main" id="{D2500ABC-4CDC-E54C-B11B-03EBB04D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4495800" cy="1219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Food availability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exemption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826C9DA7-87F5-114D-A9D8-CB2EB37224B7}"/>
              </a:ext>
            </a:extLst>
          </p:cNvPr>
          <p:cNvSpPr>
            <a:spLocks noChangeArrowheads="1"/>
          </p:cNvSpPr>
          <p:nvPr/>
        </p:nvSpPr>
        <p:spPr bwMode="auto">
          <a:xfrm rot="-502995">
            <a:off x="1143000" y="4572000"/>
            <a:ext cx="1524000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Dialog</a:t>
            </a:r>
          </a:p>
        </p:txBody>
      </p:sp>
      <p:sp>
        <p:nvSpPr>
          <p:cNvPr id="63496" name="AutoShape 8">
            <a:extLst>
              <a:ext uri="{FF2B5EF4-FFF2-40B4-BE49-F238E27FC236}">
                <a16:creationId xmlns:a16="http://schemas.microsoft.com/office/drawing/2014/main" id="{C693FC92-E384-264A-8A14-BDDF291D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Listening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4" grpId="0" animBg="1"/>
      <p:bldP spid="63495" grpId="0" animBg="1"/>
      <p:bldP spid="63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6C52364-C0AF-41A1-AC9B-5AE954CDA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/>
              <a:t>What is the problem?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524D9064-651A-4048-872F-C3F83389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4724400" cy="762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Is it food production?</a:t>
            </a:r>
          </a:p>
        </p:txBody>
      </p:sp>
      <p:sp>
        <p:nvSpPr>
          <p:cNvPr id="68613" name="Oval 5">
            <a:extLst>
              <a:ext uri="{FF2B5EF4-FFF2-40B4-BE49-F238E27FC236}">
                <a16:creationId xmlns:a16="http://schemas.microsoft.com/office/drawing/2014/main" id="{C9DE56F9-A84B-6246-882B-81C43CA0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81400"/>
            <a:ext cx="914400" cy="914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66"/>
                </a:solidFill>
              </a:rPr>
              <a:t>But</a:t>
            </a:r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5D7A860D-A32A-4C13-938F-572FD4B50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895600" y="4876800"/>
            <a:ext cx="3810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800"/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1F885336-5C57-2947-858A-4DE3300D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578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Waste</a:t>
            </a:r>
          </a:p>
        </p:txBody>
      </p:sp>
      <p:sp>
        <p:nvSpPr>
          <p:cNvPr id="68619" name="AutoShape 11">
            <a:extLst>
              <a:ext uri="{FF2B5EF4-FFF2-40B4-BE49-F238E27FC236}">
                <a16:creationId xmlns:a16="http://schemas.microsoft.com/office/drawing/2014/main" id="{204D2AD4-16BE-1D49-9F66-3FB55E2F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91000"/>
            <a:ext cx="25908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Distribution</a:t>
            </a:r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C5A1E752-E96A-C448-A5EC-C5A4BAC4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1752600" cy="914400"/>
          </a:xfrm>
          <a:prstGeom prst="roundRect">
            <a:avLst>
              <a:gd name="adj" fmla="val 16667"/>
            </a:avLst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9900"/>
                </a:solidFill>
              </a:rPr>
              <a:t>Poverty</a:t>
            </a:r>
          </a:p>
        </p:txBody>
      </p:sp>
      <p:sp>
        <p:nvSpPr>
          <p:cNvPr id="27657" name="Rectangle 13">
            <a:extLst>
              <a:ext uri="{FF2B5EF4-FFF2-40B4-BE49-F238E27FC236}">
                <a16:creationId xmlns:a16="http://schemas.microsoft.com/office/drawing/2014/main" id="{6A0585FD-CBAB-1649-83CE-F7D5D5B23AC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677988" y="3581400"/>
            <a:ext cx="937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3300"/>
              </a:solidFill>
            </a:endParaRP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DFB812B2-D2BD-5146-AA4C-1F870D3A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34290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993300"/>
                </a:solidFill>
              </a:rPr>
              <a:t>Of course it is!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8" grpId="0" animBg="1"/>
      <p:bldP spid="68619" grpId="0" animBg="1"/>
      <p:bldP spid="68620" grpId="0" animBg="1"/>
      <p:bldP spid="686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625EBE3-8422-423F-948A-69AE5384A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>
                <a:solidFill>
                  <a:srgbClr val="FF0000"/>
                </a:solidFill>
              </a:rPr>
              <a:t>Social goals for agriculture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8EE1856-9408-443C-B719-DD252F2F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</a:t>
            </a:r>
            <a:r>
              <a:rPr lang="en-US" altLang="en-US" sz="4000"/>
              <a:t>Sustainable, environmentally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safe production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</a:t>
            </a: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Contributes to a just social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B8C5124-4D8B-49E7-B5B8-006F5AD0B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FFFF66"/>
                </a:solidFill>
              </a:rPr>
              <a:t>Environmental goals for agriculture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425893E8-88CF-4190-B6DF-2974D5FDB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Sustainability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9933FF"/>
                </a:solidFill>
              </a:rPr>
              <a:t>		Production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chemeClr val="hlink"/>
                </a:solidFill>
              </a:rPr>
              <a:t>			Environmental quality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990033"/>
                </a:solidFill>
              </a:rPr>
              <a:t>The land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chemeClr val="hlink"/>
                </a:solidFill>
              </a:rPr>
              <a:t>		</a:t>
            </a:r>
            <a:r>
              <a:rPr lang="en-US" altLang="en-US" sz="4000">
                <a:solidFill>
                  <a:schemeClr val="folHlink"/>
                </a:solidFill>
              </a:rPr>
              <a:t>Values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FF66FF"/>
                </a:solidFill>
              </a:rPr>
              <a:t>				Science is value laden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9F67ADE-111C-4C27-82A6-1FF83BE12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/>
              <a:t>Assumptions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70B5411-93FE-448C-81BB-87E0EFF61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 sz="4000">
                <a:solidFill>
                  <a:srgbClr val="FFFF66"/>
                </a:solidFill>
              </a:rPr>
              <a:t>Research and teaching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	</a:t>
            </a: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view of the future we 			expect, 	desire, or fear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</a:t>
            </a:r>
            <a:r>
              <a:rPr lang="en-US" altLang="en-US" sz="4000">
                <a:solidFill>
                  <a:schemeClr val="hlink"/>
                </a:solidFill>
              </a:rPr>
              <a:t>What is the right thing to do?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2B79289-3537-4DA9-8043-AA4B6F0BD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990033"/>
                </a:solidFill>
              </a:rPr>
              <a:t>Agricultural scientists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816197E-8E73-4323-8304-6BCAD5E5F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1F672EA4-D792-D54C-84FF-87461F05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28956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6600"/>
                </a:solidFill>
              </a:rPr>
              <a:t>Realists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FEC8378B-BB9D-7B40-BEC6-67E890A5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2667000" cy="914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folHlink"/>
                </a:solidFill>
              </a:rPr>
              <a:t>Idealists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BC8F19A5-0544-9D44-B84D-17784449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1981200" cy="17526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want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more</a:t>
            </a:r>
          </a:p>
        </p:txBody>
      </p:sp>
      <p:sp>
        <p:nvSpPr>
          <p:cNvPr id="72711" name="Oval 7">
            <a:extLst>
              <a:ext uri="{FF2B5EF4-FFF2-40B4-BE49-F238E27FC236}">
                <a16:creationId xmlns:a16="http://schemas.microsoft.com/office/drawing/2014/main" id="{79D6A37C-6CEE-C140-8B37-15B99EC1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28194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0033"/>
                </a:solidFill>
              </a:rPr>
              <a:t>Technology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6600"/>
                </a:solidFill>
              </a:rPr>
              <a:t>purpose</a:t>
            </a:r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F26F2726-B02C-AD49-B94E-1B58DF88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2057400" cy="914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Ethical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0" grpId="0" animBg="1"/>
      <p:bldP spid="727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64B175D-9DB3-4981-83E4-542CC5C5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FF0000"/>
                </a:solidFill>
              </a:rPr>
              <a:t>Agriculture's many forms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4A09129-3A49-4211-93B7-E243B1CB6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95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FFFF00"/>
                </a:solidFill>
              </a:rPr>
              <a:t>Productive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</a:t>
            </a:r>
            <a:r>
              <a:rPr lang="en-US" altLang="en-US" sz="4000">
                <a:solidFill>
                  <a:srgbClr val="FFCC00"/>
                </a:solidFill>
              </a:rPr>
              <a:t>Scientific  </a:t>
            </a:r>
            <a:r>
              <a:rPr lang="en-US" altLang="en-US" sz="4000"/>
              <a:t>                                          </a:t>
            </a:r>
            <a:endParaRPr lang="en-US" altLang="en-US" sz="400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	</a:t>
            </a:r>
            <a:r>
              <a:rPr lang="en-US" altLang="en-US" sz="4000">
                <a:solidFill>
                  <a:srgbClr val="00CC66"/>
                </a:solidFill>
              </a:rPr>
              <a:t>Environmental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		</a:t>
            </a:r>
            <a:r>
              <a:rPr lang="en-US" altLang="en-US" sz="4000">
                <a:solidFill>
                  <a:schemeClr val="folHlink"/>
                </a:solidFill>
              </a:rPr>
              <a:t>Economic </a:t>
            </a:r>
            <a:r>
              <a:rPr lang="en-US" altLang="en-US" sz="400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			</a:t>
            </a:r>
            <a:r>
              <a:rPr lang="en-US" altLang="en-US" sz="4000">
                <a:solidFill>
                  <a:srgbClr val="990033"/>
                </a:solidFill>
              </a:rPr>
              <a:t>Social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				</a:t>
            </a: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Political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/>
              <a:t>						and </a:t>
            </a:r>
            <a:r>
              <a:rPr lang="en-US" altLang="en-US" sz="4800">
                <a:solidFill>
                  <a:srgbClr val="FF0000"/>
                </a:solidFill>
              </a:rPr>
              <a:t>Moral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3F04966-C253-4D34-9006-EFEA3B7E0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>
                <a:solidFill>
                  <a:srgbClr val="FF0000"/>
                </a:solidFill>
              </a:rPr>
              <a:t>The problems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08B884-002D-4FDC-BCDF-C74B9667A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FFFF00"/>
                </a:solidFill>
              </a:rPr>
              <a:t>Climate change</a:t>
            </a:r>
            <a:r>
              <a:rPr lang="en-US" altLang="en-US" sz="40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</a:t>
            </a:r>
            <a:r>
              <a:rPr lang="en-US" altLang="en-US" sz="4000">
                <a:solidFill>
                  <a:srgbClr val="000066"/>
                </a:solidFill>
              </a:rPr>
              <a:t>Global warming</a:t>
            </a:r>
            <a:r>
              <a:rPr lang="en-US" altLang="en-US" sz="40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FF5050"/>
                </a:solidFill>
              </a:rPr>
              <a:t>    Pollution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</a:t>
            </a:r>
            <a:r>
              <a:rPr lang="en-US" altLang="en-US" sz="4000">
                <a:solidFill>
                  <a:srgbClr val="00FF00"/>
                </a:solidFill>
              </a:rPr>
              <a:t>Social inequality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>
                <a:solidFill>
                  <a:srgbClr val="00FF00"/>
                </a:solidFill>
              </a:rPr>
              <a:t>     </a:t>
            </a:r>
            <a:r>
              <a:rPr lang="en-US" altLang="en-US" sz="4000"/>
              <a:t>    </a:t>
            </a:r>
            <a:r>
              <a:rPr lang="en-US" altLang="en-US" sz="4000">
                <a:solidFill>
                  <a:srgbClr val="FF0000"/>
                </a:solidFill>
              </a:rPr>
              <a:t>Environmental degradation</a:t>
            </a:r>
            <a:r>
              <a:rPr lang="en-US" altLang="en-US" sz="40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</a:t>
            </a:r>
            <a:r>
              <a:rPr lang="en-US" altLang="en-US" sz="4000">
                <a:solidFill>
                  <a:srgbClr val="990000"/>
                </a:solidFill>
              </a:rPr>
              <a:t>		Soil  erosion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85C13C3-5F07-47F0-821B-585711D66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8E891A1-3353-47AE-B0D4-843951BCF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1975" y="1208088"/>
            <a:ext cx="8124825" cy="53721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3796" name="Picture 5" descr="Image result for picture of old miner and a mule">
            <a:extLst>
              <a:ext uri="{FF2B5EF4-FFF2-40B4-BE49-F238E27FC236}">
                <a16:creationId xmlns:a16="http://schemas.microsoft.com/office/drawing/2014/main" id="{B2BF61D3-09F2-DA4E-8ADC-87298CF0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CFBA-351A-4BBB-ACF3-F981FB6A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067C-B89D-4FEE-9AA3-87C83188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344F254-A7FE-48DA-A2A5-6664A0E0C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>
                <a:solidFill>
                  <a:srgbClr val="FFFF66"/>
                </a:solidFill>
              </a:rPr>
              <a:t>Weed Science problems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BA852B2-2E14-49FF-9C7F-0338C69C2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 sz="4000"/>
              <a:t>Herbicide resistance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	</a:t>
            </a:r>
            <a:r>
              <a:rPr lang="en-US" altLang="en-US" sz="4000">
                <a:solidFill>
                  <a:srgbClr val="993300"/>
                </a:solidFill>
              </a:rPr>
              <a:t>Invasive species</a:t>
            </a:r>
            <a:r>
              <a:rPr lang="en-US" altLang="en-US" sz="40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		</a:t>
            </a:r>
            <a:r>
              <a:rPr lang="en-US" altLang="en-US" sz="4000">
                <a:solidFill>
                  <a:srgbClr val="FFFF00"/>
                </a:solidFill>
              </a:rPr>
              <a:t>B</a:t>
            </a:r>
            <a:r>
              <a:rPr lang="en-US" altLang="en-US" sz="4000" b="1">
                <a:solidFill>
                  <a:srgbClr val="FFFF00"/>
                </a:solidFill>
              </a:rPr>
              <a:t>iotech/GMOs</a:t>
            </a:r>
            <a:endParaRPr lang="en-US" altLang="en-US" sz="400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/>
              <a:t>					</a:t>
            </a: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Sustainability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7B26D3-1CA8-4A5D-B0D6-7D97EF056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D32F029-842A-4E03-A9F3-2C52A2D71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We humans, Earth’s dominant species, are not just figures in the landscape we are shapers of the landscape.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/>
              <a:t>		</a:t>
            </a:r>
            <a:r>
              <a:rPr lang="en-US" altLang="en-US">
                <a:solidFill>
                  <a:srgbClr val="FFFF66"/>
                </a:solidFill>
              </a:rPr>
              <a:t>We need to think carefully about what we are shaping. We need to think about what we do and 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096760-2DAD-48A1-BDDA-67705B20F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How do we know what to do?</a:t>
            </a:r>
            <a:br>
              <a:rPr lang="en-US" altLang="en-US" sz="4000">
                <a:solidFill>
                  <a:srgbClr val="FF0000"/>
                </a:solidFill>
              </a:rPr>
            </a:br>
            <a:r>
              <a:rPr lang="en-US" altLang="en-US" sz="4000">
                <a:solidFill>
                  <a:srgbClr val="FFFF00"/>
                </a:solidFill>
              </a:rPr>
              <a:t>In agriculture/in life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953FF3-E716-B448-978C-F584C8A73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4000">
              <a:effectLst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5C963AD-E12A-A849-9A95-D275CA78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7924800" cy="2559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990000"/>
                </a:solidFill>
              </a:rPr>
              <a:t>How do you know what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u="sng">
                <a:solidFill>
                  <a:srgbClr val="990000"/>
                </a:solidFill>
              </a:rPr>
              <a:t>you</a:t>
            </a:r>
            <a:r>
              <a:rPr lang="en-US" altLang="en-US" sz="5400">
                <a:solidFill>
                  <a:srgbClr val="990000"/>
                </a:solidFill>
              </a:rPr>
              <a:t> choose to do is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990000"/>
                </a:solidFill>
              </a:rPr>
              <a:t>	right thing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59AC635-C7D6-44F4-B633-6CB6D7970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>
                <a:solidFill>
                  <a:schemeClr val="hlink"/>
                </a:solidFill>
              </a:rPr>
              <a:t>Ethics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2269C7-9BC5-4872-8164-9BA5BE98E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51AB627-B202-114F-9F5D-3265BD0D42A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48006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5" name="Oval 6">
            <a:extLst>
              <a:ext uri="{FF2B5EF4-FFF2-40B4-BE49-F238E27FC236}">
                <a16:creationId xmlns:a16="http://schemas.microsoft.com/office/drawing/2014/main" id="{3B9E1A7E-AF4E-A845-B5C4-A548A8B6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5181600" cy="19812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What we all have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and practice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26758A13-82B6-EB4A-84BB-B1C51A1B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4343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990000"/>
                </a:solidFill>
              </a:rPr>
              <a:t>Societal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A6AA6FB-CDD9-49EB-B2D0-4FCE75318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Ethics is not</a:t>
            </a: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A0AF9DA0-A0A4-E44F-ABB4-E9DB605EF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10200"/>
            <a:ext cx="3810000" cy="9144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Subjective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32F42A50-3589-8A45-B1CB-13171635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66"/>
                </a:solidFill>
              </a:rPr>
              <a:t>Relative</a:t>
            </a: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F18F22DA-ECF4-EF40-86CB-F073DF6F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19400"/>
            <a:ext cx="5638800" cy="121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0000"/>
                </a:solidFill>
              </a:rPr>
              <a:t>Ideal, but useless</a:t>
            </a:r>
          </a:p>
        </p:txBody>
      </p:sp>
      <p:sp>
        <p:nvSpPr>
          <p:cNvPr id="11270" name="Rectangle 11">
            <a:extLst>
              <a:ext uri="{FF2B5EF4-FFF2-40B4-BE49-F238E27FC236}">
                <a16:creationId xmlns:a16="http://schemas.microsoft.com/office/drawing/2014/main" id="{6BB3AE58-FBD8-684A-965F-06839B07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478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A set of prohibitions</a:t>
            </a:r>
          </a:p>
        </p:txBody>
      </p:sp>
      <p:sp>
        <p:nvSpPr>
          <p:cNvPr id="11271" name="Rectangle 12">
            <a:extLst>
              <a:ext uri="{FF2B5EF4-FFF2-40B4-BE49-F238E27FC236}">
                <a16:creationId xmlns:a16="http://schemas.microsoft.com/office/drawing/2014/main" id="{F0C6A1F4-74EB-3144-ABB6-810899D5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5050"/>
                </a:solidFill>
              </a:rPr>
              <a:t>Do not rules</a:t>
            </a:r>
          </a:p>
        </p:txBody>
      </p:sp>
      <p:sp>
        <p:nvSpPr>
          <p:cNvPr id="11272" name="Rectangle 13">
            <a:extLst>
              <a:ext uri="{FF2B5EF4-FFF2-40B4-BE49-F238E27FC236}">
                <a16:creationId xmlns:a16="http://schemas.microsoft.com/office/drawing/2014/main" id="{9BE92429-8932-E34F-8EFD-42CA6412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2362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D97AB3A-BE12-488E-8780-0EC387E0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>
                <a:solidFill>
                  <a:srgbClr val="FFFF00"/>
                </a:solidFill>
              </a:rPr>
              <a:t>Critical Thinking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46A70180-6A58-5C4C-AB65-D3305599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9200" y="21336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CFCFE470-43B0-A344-A5CE-B6E0F246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Open-minded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   Analyzing/evaluating information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F93FC779-052D-9F4F-B363-87B9DD6D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38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	It is accurate, consistent, and 			based 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	sound evidence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		and good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1664</TotalTime>
  <Words>668</Words>
  <Application>Microsoft Macintosh PowerPoint</Application>
  <PresentationFormat>On-screen Show (4:3)</PresentationFormat>
  <Paragraphs>174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Wingdings</vt:lpstr>
      <vt:lpstr>Arial Black</vt:lpstr>
      <vt:lpstr>Ripple</vt:lpstr>
      <vt:lpstr>PowerPoint Presentation</vt:lpstr>
      <vt:lpstr>Achievements</vt:lpstr>
      <vt:lpstr>The problems</vt:lpstr>
      <vt:lpstr>Weed Science problems</vt:lpstr>
      <vt:lpstr>PowerPoint Presentation</vt:lpstr>
      <vt:lpstr>How do we know what to do? In agriculture/in life</vt:lpstr>
      <vt:lpstr>Ethics</vt:lpstr>
      <vt:lpstr>Ethics is not</vt:lpstr>
      <vt:lpstr>Critical Thinking</vt:lpstr>
      <vt:lpstr>PowerPoint Presentation</vt:lpstr>
      <vt:lpstr>PowerPoint Presentation</vt:lpstr>
      <vt:lpstr>The scientific truth model</vt:lpstr>
      <vt:lpstr>The central norm of  agricultural science</vt:lpstr>
      <vt:lpstr>PowerPoint Presentation</vt:lpstr>
      <vt:lpstr>Responsibilities</vt:lpstr>
      <vt:lpstr>PowerPoint Presentation</vt:lpstr>
      <vt:lpstr>Ethics for Agriculture</vt:lpstr>
      <vt:lpstr>Ethics for agriculture</vt:lpstr>
      <vt:lpstr>PowerPoint Presentation</vt:lpstr>
      <vt:lpstr>Ethics for agriculture</vt:lpstr>
      <vt:lpstr>Three points about agricultural science</vt:lpstr>
      <vt:lpstr>The benefits and costs of  modern agriculture</vt:lpstr>
      <vt:lpstr>PowerPoint Presentation</vt:lpstr>
      <vt:lpstr>What is the problem?</vt:lpstr>
      <vt:lpstr>Social goals for agriculture</vt:lpstr>
      <vt:lpstr>Environmental goals for agriculture</vt:lpstr>
      <vt:lpstr>Assumptions</vt:lpstr>
      <vt:lpstr>Agricultural scientists</vt:lpstr>
      <vt:lpstr>Agriculture's many forms</vt:lpstr>
      <vt:lpstr>PowerPoint Presentation</vt:lpstr>
      <vt:lpstr>PowerPoint Presentation</vt:lpstr>
    </vt:vector>
  </TitlesOfParts>
  <Company>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rzimdahl</dc:creator>
  <cp:lastModifiedBy>Microsoft Office User</cp:lastModifiedBy>
  <cp:revision>35</cp:revision>
  <dcterms:created xsi:type="dcterms:W3CDTF">2018-07-16T14:09:53Z</dcterms:created>
  <dcterms:modified xsi:type="dcterms:W3CDTF">2020-02-26T20:39:26Z</dcterms:modified>
</cp:coreProperties>
</file>